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7FFEF754-A4D1-1342-B6B3-42855061D264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8219" autoAdjust="0"/>
    <p:restoredTop sz="94660"/>
  </p:normalViewPr>
  <p:slideViewPr>
    <p:cSldViewPr snapToGrid="0">
      <p:cViewPr varScale="1">
        <p:scale>
          <a:sx n="52" d="100"/>
          <a:sy n="52" d="100"/>
        </p:scale>
        <p:origin x="-130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72C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05722"/>
            <a:ext cx="12192000" cy="165576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Від будови до синтезу органічних сполук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0170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uk-UA" sz="1400" dirty="0"/>
              <a:t>Вибіркова навчальна дисципліна</a:t>
            </a:r>
            <a:endParaRPr lang="x-none" sz="1400" dirty="0"/>
          </a:p>
          <a:p>
            <a:r>
              <a:rPr lang="uk-UA" sz="1400" dirty="0"/>
              <a:t>Освітня програма </a:t>
            </a:r>
            <a:r>
              <a:rPr lang="uk-UA" sz="1400" dirty="0" err="1" smtClean="0"/>
              <a:t>“Середня</a:t>
            </a:r>
            <a:r>
              <a:rPr lang="uk-UA" sz="1400" dirty="0" smtClean="0"/>
              <a:t> освіта (хімія)”</a:t>
            </a:r>
            <a:endParaRPr lang="x-none" sz="1400" dirty="0"/>
          </a:p>
          <a:p>
            <a:r>
              <a:rPr lang="uk-UA" sz="1400" dirty="0" smtClean="0"/>
              <a:t>Перший (бакалаврський) </a:t>
            </a:r>
            <a:r>
              <a:rPr lang="uk-UA" sz="1400" dirty="0"/>
              <a:t>рівень вищої освіти</a:t>
            </a:r>
            <a:endParaRPr lang="x-none" sz="1400" dirty="0"/>
          </a:p>
          <a:p>
            <a:r>
              <a:rPr lang="uk-UA" sz="1400" dirty="0"/>
              <a:t>Спеціальність </a:t>
            </a:r>
            <a:r>
              <a:rPr lang="uk-UA" sz="1400" dirty="0" smtClean="0"/>
              <a:t>014.06 Середня освіта (хімія)</a:t>
            </a:r>
            <a:r>
              <a:rPr lang="uk-UA" sz="1400" dirty="0"/>
              <a:t> </a:t>
            </a:r>
            <a:endParaRPr lang="x-none" sz="1400" dirty="0"/>
          </a:p>
          <a:p>
            <a:r>
              <a:rPr lang="uk-UA" sz="1400" dirty="0"/>
              <a:t>Семестр викладання </a:t>
            </a:r>
            <a:r>
              <a:rPr lang="uk-UA" sz="1400" dirty="0" smtClean="0"/>
              <a:t>3</a:t>
            </a:r>
            <a:endParaRPr lang="x-none" sz="1400" dirty="0"/>
          </a:p>
          <a:p>
            <a:r>
              <a:rPr lang="uk-UA" sz="1400" dirty="0"/>
              <a:t>Група </a:t>
            </a:r>
            <a:r>
              <a:rPr lang="uk-UA" sz="1400" dirty="0" smtClean="0"/>
              <a:t>241</a:t>
            </a:r>
            <a:endParaRPr lang="x-none" sz="1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49EF29D-87EC-2E49-A3B0-FA12380BB13B}"/>
              </a:ext>
            </a:extLst>
          </p:cNvPr>
          <p:cNvSpPr/>
          <p:nvPr/>
        </p:nvSpPr>
        <p:spPr>
          <a:xfrm>
            <a:off x="3048000" y="12120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571500" algn="ctr"/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Херсонський державний університет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571500" algn="ctr"/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Медичний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факультет</a:t>
            </a:r>
            <a:endParaRPr lang="x-none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571500" algn="ctr"/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хімії та фармації</a:t>
            </a:r>
            <a:endParaRPr lang="x-non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092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F9FAC10A-72FB-B440-A5C0-23D0E48FC1A6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266882" y="1428750"/>
            <a:ext cx="3429000" cy="914400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Основні прийоми органічного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AutoShape 132">
            <a:extLst>
              <a:ext uri="{FF2B5EF4-FFF2-40B4-BE49-F238E27FC236}">
                <a16:creationId xmlns="" xmlns:a16="http://schemas.microsoft.com/office/drawing/2014/main" id="{53DD97E5-7B80-1042-84FD-8D50E5B3CA5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136495" y="2571750"/>
            <a:ext cx="2815552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Нарощування карбонового ланцюгау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F3DC46C7-8F1D-5344-958A-C106635B02C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136495" y="400050"/>
            <a:ext cx="7689773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Побудова схеми багатостадійного синтезу заданого препарату вимагає від експериментатора активного володіння різноманітними прийомами зміни структури органічної речовини. Таких прийомів в органічній хімії велика кількість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7" name="Line 134">
            <a:extLst>
              <a:ext uri="{FF2B5EF4-FFF2-40B4-BE49-F238E27FC236}">
                <a16:creationId xmlns="" xmlns:a16="http://schemas.microsoft.com/office/drawing/2014/main" id="{2CB20074-CADA-A143-8166-28D20E70D764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V="1">
            <a:off x="5981382" y="1200150"/>
            <a:ext cx="63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8" name="AutoShape 135">
            <a:extLst>
              <a:ext uri="{FF2B5EF4-FFF2-40B4-BE49-F238E27FC236}">
                <a16:creationId xmlns="" xmlns:a16="http://schemas.microsoft.com/office/drawing/2014/main" id="{A9BC610B-A13A-BE4B-98E0-FDEDC71C4C5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581082" y="3600450"/>
            <a:ext cx="1600835" cy="800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Скорочення карбонового ланцюга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AutoShape 136">
            <a:extLst>
              <a:ext uri="{FF2B5EF4-FFF2-40B4-BE49-F238E27FC236}">
                <a16:creationId xmlns="" xmlns:a16="http://schemas.microsoft.com/office/drawing/2014/main" id="{4EE5FE6D-265E-CA49-9505-757E3C4EA9D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924617" y="4514850"/>
            <a:ext cx="159893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Циклізація та розкриття циклів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AutoShape 137">
            <a:extLst>
              <a:ext uri="{FF2B5EF4-FFF2-40B4-BE49-F238E27FC236}">
                <a16:creationId xmlns="" xmlns:a16="http://schemas.microsoft.com/office/drawing/2014/main" id="{727484CC-D982-4E44-8AE3-621B6740B03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439217" y="4972050"/>
            <a:ext cx="160147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Перегрупування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AutoShape 138">
            <a:extLst>
              <a:ext uri="{FF2B5EF4-FFF2-40B4-BE49-F238E27FC236}">
                <a16:creationId xmlns="" xmlns:a16="http://schemas.microsoft.com/office/drawing/2014/main" id="{8CF6CCAB-6C6A-2D46-ABEE-FBFA5DAAA95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781482" y="3829050"/>
            <a:ext cx="1601470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Ароматизація циклічних систем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AutoShape 139">
            <a:extLst>
              <a:ext uri="{FF2B5EF4-FFF2-40B4-BE49-F238E27FC236}">
                <a16:creationId xmlns="" xmlns:a16="http://schemas.microsoft.com/office/drawing/2014/main" id="{39E95AE1-B3B9-A249-B113-A3E4A3C5394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010717" y="2457450"/>
            <a:ext cx="2809836" cy="1257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Введення, обмін та окисно-відновні перетворення характеристичних груп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3" name="Line 140">
            <a:extLst>
              <a:ext uri="{FF2B5EF4-FFF2-40B4-BE49-F238E27FC236}">
                <a16:creationId xmlns="" xmlns:a16="http://schemas.microsoft.com/office/drawing/2014/main" id="{4CF38DFC-AB20-7B46-889B-8927B260811A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3695382" y="4400550"/>
            <a:ext cx="635" cy="12573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41">
            <a:extLst>
              <a:ext uri="{FF2B5EF4-FFF2-40B4-BE49-F238E27FC236}">
                <a16:creationId xmlns="" xmlns:a16="http://schemas.microsoft.com/office/drawing/2014/main" id="{0062D7B7-CAB4-0B4E-841C-BC0925FCDE65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3466782" y="3486150"/>
            <a:ext cx="635" cy="21717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42">
            <a:extLst>
              <a:ext uri="{FF2B5EF4-FFF2-40B4-BE49-F238E27FC236}">
                <a16:creationId xmlns="" xmlns:a16="http://schemas.microsoft.com/office/drawing/2014/main" id="{C8626E04-9C14-C84F-835D-5860FA2780A9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5524817" y="5086350"/>
            <a:ext cx="913130" cy="6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43">
            <a:extLst>
              <a:ext uri="{FF2B5EF4-FFF2-40B4-BE49-F238E27FC236}">
                <a16:creationId xmlns="" xmlns:a16="http://schemas.microsoft.com/office/drawing/2014/main" id="{1FBAF4AC-FF2A-BB41-82FF-80A46FD503C1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181282" y="4057650"/>
            <a:ext cx="1600200" cy="6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44">
            <a:extLst>
              <a:ext uri="{FF2B5EF4-FFF2-40B4-BE49-F238E27FC236}">
                <a16:creationId xmlns="" xmlns:a16="http://schemas.microsoft.com/office/drawing/2014/main" id="{CD0514D3-79F5-394E-BF81-9727FAC2A19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953317" y="2800350"/>
            <a:ext cx="2056765" cy="6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45">
            <a:extLst>
              <a:ext uri="{FF2B5EF4-FFF2-40B4-BE49-F238E27FC236}">
                <a16:creationId xmlns="" xmlns:a16="http://schemas.microsoft.com/office/drawing/2014/main" id="{711D52BB-D17E-544A-B710-47F255ADE2CC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981382" y="2343150"/>
            <a:ext cx="635" cy="28575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46">
            <a:extLst>
              <a:ext uri="{FF2B5EF4-FFF2-40B4-BE49-F238E27FC236}">
                <a16:creationId xmlns="" xmlns:a16="http://schemas.microsoft.com/office/drawing/2014/main" id="{852270A3-1AF9-9448-93AA-25A73239F688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4038917" y="5429250"/>
            <a:ext cx="63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0" name="Line 147">
            <a:extLst>
              <a:ext uri="{FF2B5EF4-FFF2-40B4-BE49-F238E27FC236}">
                <a16:creationId xmlns="" xmlns:a16="http://schemas.microsoft.com/office/drawing/2014/main" id="{56CC6A9B-5857-9C40-9FDE-851556ED0BF8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8725217" y="3714750"/>
            <a:ext cx="635" cy="1943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1" name="Line 148">
            <a:extLst>
              <a:ext uri="{FF2B5EF4-FFF2-40B4-BE49-F238E27FC236}">
                <a16:creationId xmlns="" xmlns:a16="http://schemas.microsoft.com/office/drawing/2014/main" id="{8AEE14AB-AB03-4A46-A2AE-CDCBF58FFDA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8153082" y="4743450"/>
            <a:ext cx="1270" cy="914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2" name="Line 149">
            <a:extLst>
              <a:ext uri="{FF2B5EF4-FFF2-40B4-BE49-F238E27FC236}">
                <a16:creationId xmlns="" xmlns:a16="http://schemas.microsoft.com/office/drawing/2014/main" id="{53305848-06E5-5747-9801-C3A8A6755E3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7925117" y="5429250"/>
            <a:ext cx="63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E654FA51-3F25-674C-9D0B-F77BAB9FBFB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136495" y="5657850"/>
            <a:ext cx="7689773" cy="8001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Кожний прийом включає багаточисельні реакції, які за механізмом можуть бути йонними (електрофільними або нуклеофільними), радикальними, йон-радикальними або які відбуваються через стадії багатоцентрових молекулярних комплексів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9511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2FA86D-6245-3242-B079-57CC24D5C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Асиметричний Синтез</a:t>
            </a:r>
            <a:endParaRPr lang="x-none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9CBC7629-7480-8C4D-8195-42BBF69F3F2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212236" y="1943100"/>
            <a:ext cx="7766891" cy="9144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Асиметричним синтезом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називають область органічної хімії, метою якої є одержання певних стереоізомерів без виділення одного енантіомера з пари або одного стереоізомера з суміші декількох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AutoShape 155">
            <a:extLst>
              <a:ext uri="{FF2B5EF4-FFF2-40B4-BE49-F238E27FC236}">
                <a16:creationId xmlns="" xmlns:a16="http://schemas.microsoft.com/office/drawing/2014/main" id="{D13C716F-2348-D446-860C-2F3B5B42DFEA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212236" y="3429000"/>
            <a:ext cx="3197646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Використання хіральних допоміжних сполук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156">
            <a:extLst>
              <a:ext uri="{FF2B5EF4-FFF2-40B4-BE49-F238E27FC236}">
                <a16:creationId xmlns="" xmlns:a16="http://schemas.microsoft.com/office/drawing/2014/main" id="{30920AB4-BF81-7243-9241-7D754503FF5D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667182" y="3429000"/>
            <a:ext cx="3311936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Використання хіральних реагентів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157">
            <a:extLst>
              <a:ext uri="{FF2B5EF4-FFF2-40B4-BE49-F238E27FC236}">
                <a16:creationId xmlns="" xmlns:a16="http://schemas.microsoft.com/office/drawing/2014/main" id="{85A76173-660E-134E-BEC8-8D724886110B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153650" y="4800600"/>
            <a:ext cx="3884061" cy="9144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Використання хіральних каталізаторів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0" name="Line 159">
            <a:extLst>
              <a:ext uri="{FF2B5EF4-FFF2-40B4-BE49-F238E27FC236}">
                <a16:creationId xmlns="" xmlns:a16="http://schemas.microsoft.com/office/drawing/2014/main" id="{C7E9B256-B149-C443-BD20-54966B91DF69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381182" y="2857500"/>
            <a:ext cx="0" cy="5715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160">
            <a:extLst>
              <a:ext uri="{FF2B5EF4-FFF2-40B4-BE49-F238E27FC236}">
                <a16:creationId xmlns="" xmlns:a16="http://schemas.microsoft.com/office/drawing/2014/main" id="{96F41122-7579-4F4C-88C5-7991B0773A4F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96317" y="2857500"/>
            <a:ext cx="0" cy="19431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61">
            <a:extLst>
              <a:ext uri="{FF2B5EF4-FFF2-40B4-BE49-F238E27FC236}">
                <a16:creationId xmlns="" xmlns:a16="http://schemas.microsoft.com/office/drawing/2014/main" id="{38BDCBA6-3AF9-7641-815D-8D94D64E4388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696517" y="2857500"/>
            <a:ext cx="0" cy="5715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="" xmlns:p14="http://schemas.microsoft.com/office/powerpoint/2010/main" val="4032780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EA8944-13A0-E046-85F8-93D4608AB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ea typeface="Times New Roman" panose="02020603050405020304" pitchFamily="18" charset="0"/>
                <a:cs typeface="Arial" panose="020B0604020202020204" pitchFamily="34" charset="0"/>
              </a:rPr>
              <a:t>Захист характеристичних груп у процесі синтезу</a:t>
            </a:r>
            <a:endParaRPr lang="x-none" dirty="0"/>
          </a:p>
        </p:txBody>
      </p:sp>
      <p:sp>
        <p:nvSpPr>
          <p:cNvPr id="5" name="AutoShape 176">
            <a:extLst>
              <a:ext uri="{FF2B5EF4-FFF2-40B4-BE49-F238E27FC236}">
                <a16:creationId xmlns="" xmlns:a16="http://schemas.microsoft.com/office/drawing/2014/main" id="{2ED45CD6-A8E2-7D47-B2E3-AE00594C868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781482" y="3600450"/>
            <a:ext cx="2056765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Одночасний захист декількох груп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6" name="Line 177">
            <a:extLst>
              <a:ext uri="{FF2B5EF4-FFF2-40B4-BE49-F238E27FC236}">
                <a16:creationId xmlns="" xmlns:a16="http://schemas.microsoft.com/office/drawing/2014/main" id="{CF194E4D-080D-5044-8A8B-FAB73B1BF93A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5410517" y="3829050"/>
            <a:ext cx="1370330" cy="6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2FBE2EB-15BA-894B-A14B-C202D9D3A14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300371" y="2219325"/>
            <a:ext cx="7590621" cy="1028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Деякі характеристичні групи в жорстких умовах синтезу руйнуються. Щоб запобігти цього небажаного процесу, треба захищати характеристичні групи. Певну характеристичну групу можна “захистити” або “блокувати”, якщо перетворити її у похідні стійкі до наступних реакцій. Пізніше мож</a:t>
            </a: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на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регенерувати первинну групу, вибірково знімаючи </a:t>
            </a: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захист</a:t>
            </a:r>
            <a:r>
              <a: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”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AutoShape 180">
            <a:extLst>
              <a:ext uri="{FF2B5EF4-FFF2-40B4-BE49-F238E27FC236}">
                <a16:creationId xmlns="" xmlns:a16="http://schemas.microsoft.com/office/drawing/2014/main" id="{8B4ADD05-EC88-9747-B69E-3C88A2449E2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581082" y="3600450"/>
            <a:ext cx="1829435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AutoShape 181">
            <a:extLst>
              <a:ext uri="{FF2B5EF4-FFF2-40B4-BE49-F238E27FC236}">
                <a16:creationId xmlns="" xmlns:a16="http://schemas.microsoft.com/office/drawing/2014/main" id="{EAADC7C7-E9A1-1B49-8C94-EF586FB20BC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724717" y="5657850"/>
            <a:ext cx="2513965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Line 182">
            <a:extLst>
              <a:ext uri="{FF2B5EF4-FFF2-40B4-BE49-F238E27FC236}">
                <a16:creationId xmlns="" xmlns:a16="http://schemas.microsoft.com/office/drawing/2014/main" id="{6472DB75-4285-A94F-90AE-185883D26D2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96317" y="3257550"/>
            <a:ext cx="635" cy="2400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183">
            <a:extLst>
              <a:ext uri="{FF2B5EF4-FFF2-40B4-BE49-F238E27FC236}">
                <a16:creationId xmlns="" xmlns:a16="http://schemas.microsoft.com/office/drawing/2014/main" id="{62D386AB-2BEA-674E-A882-241738B24852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639117" y="4857750"/>
            <a:ext cx="914400" cy="63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3" name="AutoShape 184">
            <a:extLst>
              <a:ext uri="{FF2B5EF4-FFF2-40B4-BE49-F238E27FC236}">
                <a16:creationId xmlns="" xmlns:a16="http://schemas.microsoft.com/office/drawing/2014/main" id="{5473A2B6-4B0A-0D4C-A1A6-2938346C319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695382" y="4629150"/>
            <a:ext cx="1922145" cy="44767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AutoShape 185">
            <a:extLst>
              <a:ext uri="{FF2B5EF4-FFF2-40B4-BE49-F238E27FC236}">
                <a16:creationId xmlns="" xmlns:a16="http://schemas.microsoft.com/office/drawing/2014/main" id="{E8775FE6-2E5F-AB43-A762-310ACAFF41A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544627" y="4620260"/>
            <a:ext cx="1812925" cy="7442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none" lIns="91440" tIns="45720" rIns="91440" bIns="45720" anchor="t" anchorCtr="0" upright="1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="" xmlns:a16="http://schemas.microsoft.com/office/drawing/2014/main" id="{B9BF1145-E554-8F4E-B525-7EDCB8B0E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graphicFrame>
        <p:nvGraphicFramePr>
          <p:cNvPr id="16" name="Object 15">
            <a:extLst>
              <a:ext uri="{FF2B5EF4-FFF2-40B4-BE49-F238E27FC236}">
                <a16:creationId xmlns="" xmlns:a16="http://schemas.microsoft.com/office/drawing/2014/main" id="{432D80AA-1A3C-854F-BE43-E6FD9CA14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29604578"/>
              </p:ext>
            </p:extLst>
          </p:nvPr>
        </p:nvGraphicFramePr>
        <p:xfrm>
          <a:off x="3697922" y="3721100"/>
          <a:ext cx="1473200" cy="215900"/>
        </p:xfrm>
        <a:graphic>
          <a:graphicData uri="http://schemas.openxmlformats.org/presentationml/2006/ole">
            <p:oleObj spid="_x0000_s3085" r:id="rId3" imgW="1435100" imgH="210820" progId="ChemDraw.Document.6.0">
              <p:embed/>
            </p:oleObj>
          </a:graphicData>
        </a:graphic>
      </p:graphicFrame>
      <p:sp>
        <p:nvSpPr>
          <p:cNvPr id="17" name="Rectangle 4">
            <a:extLst>
              <a:ext uri="{FF2B5EF4-FFF2-40B4-BE49-F238E27FC236}">
                <a16:creationId xmlns="" xmlns:a16="http://schemas.microsoft.com/office/drawing/2014/main" id="{346F6DC0-AE34-F64B-AF86-00740C419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graphicFrame>
        <p:nvGraphicFramePr>
          <p:cNvPr id="18" name="Object 17">
            <a:extLst>
              <a:ext uri="{FF2B5EF4-FFF2-40B4-BE49-F238E27FC236}">
                <a16:creationId xmlns="" xmlns:a16="http://schemas.microsoft.com/office/drawing/2014/main" id="{EDFD89D6-40D7-874A-B419-3D824A0D69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98178184"/>
              </p:ext>
            </p:extLst>
          </p:nvPr>
        </p:nvGraphicFramePr>
        <p:xfrm>
          <a:off x="3803173" y="4747482"/>
          <a:ext cx="1638300" cy="228600"/>
        </p:xfrm>
        <a:graphic>
          <a:graphicData uri="http://schemas.openxmlformats.org/presentationml/2006/ole">
            <p:oleObj spid="_x0000_s3086" r:id="rId4" imgW="1597660" imgH="223520" progId="ChemDraw.Document.6.0">
              <p:embed/>
            </p:oleObj>
          </a:graphicData>
        </a:graphic>
      </p:graphicFrame>
      <p:sp>
        <p:nvSpPr>
          <p:cNvPr id="19" name="Rectangle 6">
            <a:extLst>
              <a:ext uri="{FF2B5EF4-FFF2-40B4-BE49-F238E27FC236}">
                <a16:creationId xmlns="" xmlns:a16="http://schemas.microsoft.com/office/drawing/2014/main" id="{4FB19093-43E2-9C4F-B811-3B7030D0F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1909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graphicFrame>
        <p:nvGraphicFramePr>
          <p:cNvPr id="20" name="Object 19">
            <a:extLst>
              <a:ext uri="{FF2B5EF4-FFF2-40B4-BE49-F238E27FC236}">
                <a16:creationId xmlns="" xmlns:a16="http://schemas.microsoft.com/office/drawing/2014/main" id="{35CD26C7-6D5D-B94C-8976-9202102AE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69838755"/>
              </p:ext>
            </p:extLst>
          </p:nvPr>
        </p:nvGraphicFramePr>
        <p:xfrm>
          <a:off x="6721951" y="4750562"/>
          <a:ext cx="1524000" cy="381000"/>
        </p:xfrm>
        <a:graphic>
          <a:graphicData uri="http://schemas.openxmlformats.org/presentationml/2006/ole">
            <p:oleObj spid="_x0000_s3087" r:id="rId5" imgW="1478280" imgH="370840" progId="ChemDraw.Document.6.0">
              <p:embed/>
            </p:oleObj>
          </a:graphicData>
        </a:graphic>
      </p:graphicFrame>
      <p:sp>
        <p:nvSpPr>
          <p:cNvPr id="21" name="Rectangle 8">
            <a:extLst>
              <a:ext uri="{FF2B5EF4-FFF2-40B4-BE49-F238E27FC236}">
                <a16:creationId xmlns="" xmlns:a16="http://schemas.microsoft.com/office/drawing/2014/main" id="{C9A626FB-F4D0-C14D-821A-A949929A8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199" y="5784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graphicFrame>
        <p:nvGraphicFramePr>
          <p:cNvPr id="22" name="Object 21">
            <a:extLst>
              <a:ext uri="{FF2B5EF4-FFF2-40B4-BE49-F238E27FC236}">
                <a16:creationId xmlns="" xmlns:a16="http://schemas.microsoft.com/office/drawing/2014/main" id="{481428A7-DC64-1E41-AFAD-DBB8675A42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28052324"/>
              </p:ext>
            </p:extLst>
          </p:nvPr>
        </p:nvGraphicFramePr>
        <p:xfrm>
          <a:off x="5029199" y="5784850"/>
          <a:ext cx="2171700" cy="215900"/>
        </p:xfrm>
        <a:graphic>
          <a:graphicData uri="http://schemas.openxmlformats.org/presentationml/2006/ole">
            <p:oleObj spid="_x0000_s3088" r:id="rId6" imgW="2169160" imgH="210820" progId="ChemDraw.Document.6.0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60313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</a:t>
            </a:r>
            <a:r>
              <a:rPr lang="uk-UA" dirty="0"/>
              <a:t>та 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6852"/>
            <a:ext cx="10515600" cy="5132438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	</a:t>
            </a:r>
            <a:r>
              <a:rPr lang="uk-UA" dirty="0" smtClean="0"/>
              <a:t>Органічний синтез захоплюючий, сповнений пригод та небезпек, він часто потребує високого рівня майстерності. Одного цього достатньо – органічна хімія не була би такою цікавою, якби ні одна з її частин не містила такого стимулу.</a:t>
            </a:r>
            <a:endParaRPr lang="x-none" smtClean="0"/>
          </a:p>
          <a:p>
            <a:r>
              <a:rPr lang="uk-UA" b="1" dirty="0" smtClean="0"/>
              <a:t> </a:t>
            </a:r>
            <a:endParaRPr lang="x-none" smtClean="0"/>
          </a:p>
          <a:p>
            <a:r>
              <a:rPr lang="uk-UA" b="1" dirty="0" smtClean="0"/>
              <a:t>Мета курсу: </a:t>
            </a:r>
            <a:r>
              <a:rPr lang="uk-UA" dirty="0" smtClean="0"/>
              <a:t>Ознайомити студентів з основними сучасними підходами до планування синтезів органічних сполук, опанування ними стратегії і тактики синтезу, оволодіння навичками самостійного планування органічних сполук.</a:t>
            </a:r>
            <a:endParaRPr lang="x-none" smtClean="0"/>
          </a:p>
          <a:p>
            <a:r>
              <a:rPr lang="uk-UA" b="1" dirty="0" smtClean="0"/>
              <a:t>Завдання курсу:</a:t>
            </a:r>
            <a:endParaRPr lang="ru-RU" dirty="0" smtClean="0"/>
          </a:p>
          <a:p>
            <a:pPr lvl="0"/>
            <a:r>
              <a:rPr lang="uk-UA" b="1" dirty="0" smtClean="0"/>
              <a:t>Теоретичні</a:t>
            </a:r>
            <a:r>
              <a:rPr lang="uk-UA" dirty="0" smtClean="0"/>
              <a:t>:</a:t>
            </a:r>
            <a:endParaRPr lang="ru-RU" dirty="0" smtClean="0"/>
          </a:p>
          <a:p>
            <a:r>
              <a:rPr lang="uk-UA" dirty="0" smtClean="0"/>
              <a:t>1</a:t>
            </a:r>
            <a:r>
              <a:rPr lang="ru-RU" dirty="0" smtClean="0"/>
              <a:t>. </a:t>
            </a:r>
            <a:r>
              <a:rPr lang="uk-UA" dirty="0" smtClean="0"/>
              <a:t>На основі теоретичних знань про будову органічних сполук навчити вибирати, розраховувати найбільш вигідний шлях синтезу і підбирати умови одержання органічних сполук.</a:t>
            </a:r>
            <a:endParaRPr lang="ru-RU" dirty="0" smtClean="0"/>
          </a:p>
          <a:p>
            <a:pPr lvl="0"/>
            <a:r>
              <a:rPr lang="uk-UA" b="1" dirty="0" smtClean="0"/>
              <a:t>Практичні</a:t>
            </a:r>
            <a:r>
              <a:rPr lang="uk-UA" dirty="0" smtClean="0"/>
              <a:t>:</a:t>
            </a:r>
            <a:endParaRPr lang="ru-RU" dirty="0" smtClean="0"/>
          </a:p>
          <a:p>
            <a:r>
              <a:rPr lang="uk-UA" dirty="0" smtClean="0"/>
              <a:t>1. Закріпити навички та вміння по плануванню та одержанню (синтезу) сполук та їх очистки.</a:t>
            </a:r>
            <a:endParaRPr lang="ru-RU" dirty="0" smtClean="0"/>
          </a:p>
          <a:p>
            <a:r>
              <a:rPr lang="uk-UA" dirty="0" smtClean="0"/>
              <a:t>2. За результатами хімічних та фізико-хімічних методів аналізу встановлювати будову синтезованих сполук.</a:t>
            </a:r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599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5630F9-B4BF-5D44-A942-8593EC7B8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Синтез Органічних </a:t>
            </a:r>
            <a:r>
              <a:rPr lang="uk-UA" dirty="0" smtClean="0"/>
              <a:t>Сполук</a:t>
            </a:r>
            <a:endParaRPr lang="uk-UA" dirty="0"/>
          </a:p>
        </p:txBody>
      </p:sp>
      <p:sp>
        <p:nvSpPr>
          <p:cNvPr id="4" name="Oval 3">
            <a:extLst>
              <a:ext uri="{FF2B5EF4-FFF2-40B4-BE49-F238E27FC236}">
                <a16:creationId xmlns="" xmlns:a16="http://schemas.microsoft.com/office/drawing/2014/main" id="{73E48C2B-4F38-5340-A210-CA9C866A94F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01284" y="1690688"/>
            <a:ext cx="5370830" cy="570865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Синтез органічних сполук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AutoShape 5">
            <a:extLst>
              <a:ext uri="{FF2B5EF4-FFF2-40B4-BE49-F238E27FC236}">
                <a16:creationId xmlns="" xmlns:a16="http://schemas.microsoft.com/office/drawing/2014/main" id="{BF36EB2F-4F5A-674B-B2DE-AC0F015AE9A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01284" y="2586317"/>
            <a:ext cx="5370830" cy="10293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Органічний синтез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розділ органічної хімії та технології, який вивчає різні аспекти (способи, методики, ідентифікація, апаратура та ін.), одержання органічних сполук, матеріалів та виробів, а також сам процес одержання речовин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AutoShape 6">
            <a:extLst>
              <a:ext uri="{FF2B5EF4-FFF2-40B4-BE49-F238E27FC236}">
                <a16:creationId xmlns="" xmlns:a16="http://schemas.microsoft.com/office/drawing/2014/main" id="{8B484AFB-42EC-884D-AF72-0F65827D129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01284" y="3940416"/>
            <a:ext cx="5370823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Мета органічного синтезу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DAF4197-AC1A-394C-B5C5-873411476F6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01277" y="4682731"/>
            <a:ext cx="5370830" cy="121828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Одержання речовини заданої структури з цінними фізичними, хімічними та біологічними властивостями або перевірка, передбачення теорії.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Сучасний органічний синтез дуже багатогранний та дозволяє одержуватипрактично будь-які органічні молекули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8">
            <a:extLst>
              <a:ext uri="{FF2B5EF4-FFF2-40B4-BE49-F238E27FC236}">
                <a16:creationId xmlns="" xmlns:a16="http://schemas.microsoft.com/office/drawing/2014/main" id="{A977A4B7-CEAA-1046-8A81-63C2FFF0738C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912411" y="1690688"/>
            <a:ext cx="4112260" cy="5708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Задача дослідження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A67576D-1382-AD41-A02B-0E089DF892A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338371" y="2599794"/>
            <a:ext cx="5369560" cy="101585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Вибір шляху найбільш економічного та простого у виконанні, але в той же час найбільш раціонального з точки зору виходу та чистоти цільового продукту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AutoShape 10">
            <a:extLst>
              <a:ext uri="{FF2B5EF4-FFF2-40B4-BE49-F238E27FC236}">
                <a16:creationId xmlns="" xmlns:a16="http://schemas.microsoft.com/office/drawing/2014/main" id="{267927F6-2DEE-8A4F-AFE4-8F35C22ED54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338371" y="4682731"/>
            <a:ext cx="1370965" cy="1218286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uk-UA" sz="12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Навіщо?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AutoShape 11">
            <a:extLst>
              <a:ext uri="{FF2B5EF4-FFF2-40B4-BE49-F238E27FC236}">
                <a16:creationId xmlns="" xmlns:a16="http://schemas.microsoft.com/office/drawing/2014/main" id="{9D2396BB-E0D9-944E-B8FD-8364D6F816E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8395136" y="4682731"/>
            <a:ext cx="1370965" cy="1218286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uk-UA" sz="12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 чого?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AutoShape 12">
            <a:extLst>
              <a:ext uri="{FF2B5EF4-FFF2-40B4-BE49-F238E27FC236}">
                <a16:creationId xmlns="" xmlns:a16="http://schemas.microsoft.com/office/drawing/2014/main" id="{32E08923-4690-3C4C-A2F5-B5E6D726911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10336966" y="4682731"/>
            <a:ext cx="1370965" cy="1218286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uk-UA" sz="12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Як?</a:t>
            </a:r>
            <a:endParaRPr lang="x-none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3" name="Line 13">
            <a:extLst>
              <a:ext uri="{FF2B5EF4-FFF2-40B4-BE49-F238E27FC236}">
                <a16:creationId xmlns="" xmlns:a16="http://schemas.microsoft.com/office/drawing/2014/main" id="{E6824D7D-B493-CE46-9890-BDDF38BD8626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3223298" y="2261553"/>
            <a:ext cx="0" cy="3422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4">
            <a:extLst>
              <a:ext uri="{FF2B5EF4-FFF2-40B4-BE49-F238E27FC236}">
                <a16:creationId xmlns="" xmlns:a16="http://schemas.microsoft.com/office/drawing/2014/main" id="{113EECC5-5448-524D-BE24-ABD838F791DF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3218654" y="3615652"/>
            <a:ext cx="0" cy="32476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5">
            <a:extLst>
              <a:ext uri="{FF2B5EF4-FFF2-40B4-BE49-F238E27FC236}">
                <a16:creationId xmlns="" xmlns:a16="http://schemas.microsoft.com/office/drawing/2014/main" id="{697877C2-DF41-CF4F-B712-7D13367D9B9C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3218654" y="4397616"/>
            <a:ext cx="0" cy="227965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17">
            <a:extLst>
              <a:ext uri="{FF2B5EF4-FFF2-40B4-BE49-F238E27FC236}">
                <a16:creationId xmlns="" xmlns:a16="http://schemas.microsoft.com/office/drawing/2014/main" id="{85B94D6C-792A-6C4D-9D24-A8D78F9953D3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9001592" y="2219976"/>
            <a:ext cx="0" cy="37981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18">
            <a:extLst>
              <a:ext uri="{FF2B5EF4-FFF2-40B4-BE49-F238E27FC236}">
                <a16:creationId xmlns="" xmlns:a16="http://schemas.microsoft.com/office/drawing/2014/main" id="{296639DF-9D0C-1947-A301-3D1C3F1B5708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024171" y="3615652"/>
            <a:ext cx="0" cy="106707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9">
            <a:extLst>
              <a:ext uri="{FF2B5EF4-FFF2-40B4-BE49-F238E27FC236}">
                <a16:creationId xmlns="" xmlns:a16="http://schemas.microsoft.com/office/drawing/2014/main" id="{52CA7E4D-B119-5E4F-83E6-4E639EAC2A3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9083691" y="3615652"/>
            <a:ext cx="0" cy="106707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0" name="Line 20">
            <a:extLst>
              <a:ext uri="{FF2B5EF4-FFF2-40B4-BE49-F238E27FC236}">
                <a16:creationId xmlns="" xmlns:a16="http://schemas.microsoft.com/office/drawing/2014/main" id="{39F37500-3446-B840-ACFB-26C8A95C8F1B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11024671" y="3615652"/>
            <a:ext cx="0" cy="106707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="" xmlns:p14="http://schemas.microsoft.com/office/powerpoint/2010/main" val="2980376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DE83B60-5BA0-7F4A-BD41-AF1281625D4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853188" y="3449308"/>
            <a:ext cx="3299604" cy="28918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Розв’язок функціональної задачі – виявлення зв’язку хімічної структури речовини з їх реакційною здатністю.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Забезпечення практичних потреб суспільства: лікарські засоби, барвники, полімери, синтетичний бензин, харчові добавки, розчинники, хімічні реагенти, пестициди тощо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AutoShape 25">
            <a:extLst>
              <a:ext uri="{FF2B5EF4-FFF2-40B4-BE49-F238E27FC236}">
                <a16:creationId xmlns="" xmlns:a16="http://schemas.microsoft.com/office/drawing/2014/main" id="{BF608B99-35A0-BD4E-9945-FED833FAA36A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65638" y="1563235"/>
            <a:ext cx="10582701" cy="45783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Задача дослідження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26">
            <a:extLst>
              <a:ext uri="{FF2B5EF4-FFF2-40B4-BE49-F238E27FC236}">
                <a16:creationId xmlns="" xmlns:a16="http://schemas.microsoft.com/office/drawing/2014/main" id="{431F8C31-8FAF-F147-B38E-E9F0E151A5D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850643" y="2456526"/>
            <a:ext cx="3299601" cy="82288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Навіщо?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27">
            <a:extLst>
              <a:ext uri="{FF2B5EF4-FFF2-40B4-BE49-F238E27FC236}">
                <a16:creationId xmlns="" xmlns:a16="http://schemas.microsoft.com/office/drawing/2014/main" id="{AAE492DD-2675-DD4F-A881-FE9B46C718D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209414" y="2434665"/>
            <a:ext cx="3299601" cy="82288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 чого?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AutoShape 28">
            <a:extLst>
              <a:ext uri="{FF2B5EF4-FFF2-40B4-BE49-F238E27FC236}">
                <a16:creationId xmlns="" xmlns:a16="http://schemas.microsoft.com/office/drawing/2014/main" id="{3C9D6411-AA81-3641-AFAC-60F1D2B7104B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65638" y="2433230"/>
            <a:ext cx="3299605" cy="828103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Як?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B67D56F9-7165-5342-B77E-F1DCD474C5A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209414" y="3451786"/>
            <a:ext cx="3299605" cy="28918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 більш простих, тобто з більш доступних молекул. Доступні і природні джерела органічних сполук – це викопна органічна сировина (нафта, газ, вугілля) та живі організми. Їх склад і склад продуктів їх переробки в кінцевому результаті визначають той спектр сполук, що можуть бути синтезовані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93BE3395-3D47-FD41-B896-C34ADF263A0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65640" y="3449308"/>
            <a:ext cx="3299605" cy="289434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Могутність органічного синтезу ґрунтується на міцному фундаменті знань законів проходження органічних реакцій, які і слугують головним інструментом у роботі хіміка-синтетика. У кожній реакції утворюються або розриваються певні зв’язки між певними атомами. Цією визначеністю у проходження хімічної реакції і обумовлена можливість направленого органічного синтезу. Однією з головних задач синтезу є вибір реальної реакції, яка найбільш підходить для створювання необхідного зв’язку (або зв’язків) у необхідному місці молекули, що синтезується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5" name="Line 34">
            <a:extLst>
              <a:ext uri="{FF2B5EF4-FFF2-40B4-BE49-F238E27FC236}">
                <a16:creationId xmlns="" xmlns:a16="http://schemas.microsoft.com/office/drawing/2014/main" id="{9BB83D88-80BA-7E4D-8F28-2236B3AC2F37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9594405" y="2044366"/>
            <a:ext cx="0" cy="41216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7" name="Line 36">
            <a:extLst>
              <a:ext uri="{FF2B5EF4-FFF2-40B4-BE49-F238E27FC236}">
                <a16:creationId xmlns="" xmlns:a16="http://schemas.microsoft.com/office/drawing/2014/main" id="{A962BB15-1C57-EA44-82D0-5808BED9DD92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985589" y="2043049"/>
            <a:ext cx="0" cy="39018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38">
            <a:extLst>
              <a:ext uri="{FF2B5EF4-FFF2-40B4-BE49-F238E27FC236}">
                <a16:creationId xmlns="" xmlns:a16="http://schemas.microsoft.com/office/drawing/2014/main" id="{C431AAEB-4E6C-5849-AB9A-BFD7EB702B9A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099738" y="2043049"/>
            <a:ext cx="0" cy="41347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5" name="Title 1">
            <a:extLst>
              <a:ext uri="{FF2B5EF4-FFF2-40B4-BE49-F238E27FC236}">
                <a16:creationId xmlns="" xmlns:a16="http://schemas.microsoft.com/office/drawing/2014/main" id="{297690E7-6EAE-8A41-8D96-1E5C47351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uk-UA" dirty="0"/>
              <a:t>Синтез Органічних </a:t>
            </a:r>
            <a:r>
              <a:rPr lang="uk-UA" dirty="0" smtClean="0"/>
              <a:t>Сполук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779758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1">
            <a:extLst>
              <a:ext uri="{FF2B5EF4-FFF2-40B4-BE49-F238E27FC236}">
                <a16:creationId xmlns="" xmlns:a16="http://schemas.microsoft.com/office/drawing/2014/main" id="{66FB3CC7-4FFC-3E48-AC70-BB645CA678DC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88443" y="4268788"/>
            <a:ext cx="4915535" cy="182879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143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Синтез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– конструювання молекули певної будови при послідовному проведенні окремих операцій шляхом ціленаправленої зміни структури вихідних сполук, що приводить в кінцевому результаті до заданої молекулярної структури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="" xmlns:a16="http://schemas.microsoft.com/office/drawing/2014/main" id="{40F7D758-F532-0946-866D-E2F74233B61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88443" y="1903413"/>
            <a:ext cx="4915523" cy="1828785"/>
          </a:xfrm>
          <a:prstGeom prst="ellipse">
            <a:avLst/>
          </a:prstGeom>
          <a:solidFill>
            <a:srgbClr val="FFFFFF"/>
          </a:solidFill>
          <a:ln w="57150" cmpd="thickThin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uk-UA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Синтез органічних </a:t>
            </a:r>
            <a:r>
              <a:rPr lang="uk-UA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</a:t>
            </a:r>
            <a:endParaRPr lang="uk-UA" sz="1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AutoShape 43">
            <a:extLst>
              <a:ext uri="{FF2B5EF4-FFF2-40B4-BE49-F238E27FC236}">
                <a16:creationId xmlns="" xmlns:a16="http://schemas.microsoft.com/office/drawing/2014/main" id="{B0CB9FD0-62E5-7F47-91A7-32C2E6A723E6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245757" y="1903413"/>
            <a:ext cx="4308402" cy="8397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Одностадійні синтези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А→Б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44">
            <a:extLst>
              <a:ext uri="{FF2B5EF4-FFF2-40B4-BE49-F238E27FC236}">
                <a16:creationId xmlns="" xmlns:a16="http://schemas.microsoft.com/office/drawing/2014/main" id="{2C3984BC-1B6B-334F-A8A0-FF2A075CE08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457900" y="2865990"/>
            <a:ext cx="4308402" cy="83788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Багатостадійні синтези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А→Б→В→Г→Д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E545BE8D-D338-AF46-8C1E-DE33F758092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172015" y="4268788"/>
            <a:ext cx="2677146" cy="18552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2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Лінійний синтез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реакції проводяться стадія за стадією. В ході кожної реакції додається нова частина необхідної молекули: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926036DC-E8C2-374C-95EF-52EB6EEC894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9261802" y="4254040"/>
            <a:ext cx="2677139" cy="1851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Конвергентний синтез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синтез сходиться в одній точці: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2" name="Line 49">
            <a:extLst>
              <a:ext uri="{FF2B5EF4-FFF2-40B4-BE49-F238E27FC236}">
                <a16:creationId xmlns="" xmlns:a16="http://schemas.microsoft.com/office/drawing/2014/main" id="{4249E061-4570-EA4B-A5E0-60454F70E90C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11503557" y="5789613"/>
            <a:ext cx="22796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52">
            <a:extLst>
              <a:ext uri="{FF2B5EF4-FFF2-40B4-BE49-F238E27FC236}">
                <a16:creationId xmlns="" xmlns:a16="http://schemas.microsoft.com/office/drawing/2014/main" id="{F3AE1FDB-63E2-6A4D-B3D2-6EC9A1462241}"/>
              </a:ext>
            </a:extLst>
          </p:cNvPr>
          <p:cNvCxnSpPr>
            <a:cxnSpLocks noRot="1" noChangeAspect="1" noEditPoints="1" noChangeArrowheads="1" noChangeShapeType="1"/>
            <a:endCxn id="4" idx="0"/>
          </p:cNvCxnSpPr>
          <p:nvPr/>
        </p:nvCxnSpPr>
        <p:spPr bwMode="auto">
          <a:xfrm flipH="1">
            <a:off x="3146211" y="3732198"/>
            <a:ext cx="3170" cy="53659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2">
            <a:extLst>
              <a:ext uri="{FF2B5EF4-FFF2-40B4-BE49-F238E27FC236}">
                <a16:creationId xmlns="" xmlns:a16="http://schemas.microsoft.com/office/drawing/2014/main" id="{825320A4-BB65-E04B-880A-8A4C29AC0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graphicFrame>
        <p:nvGraphicFramePr>
          <p:cNvPr id="17" name="Object 16">
            <a:extLst>
              <a:ext uri="{FF2B5EF4-FFF2-40B4-BE49-F238E27FC236}">
                <a16:creationId xmlns="" xmlns:a16="http://schemas.microsoft.com/office/drawing/2014/main" id="{A1D39089-FB81-D748-86FD-52E75F83F1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0204091"/>
              </p:ext>
            </p:extLst>
          </p:nvPr>
        </p:nvGraphicFramePr>
        <p:xfrm>
          <a:off x="6406770" y="5235874"/>
          <a:ext cx="2355120" cy="701059"/>
        </p:xfrm>
        <a:graphic>
          <a:graphicData uri="http://schemas.openxmlformats.org/presentationml/2006/ole">
            <p:oleObj spid="_x0000_s1039" r:id="rId3" imgW="2735580" imgH="805180" progId="ChemDraw.Document.6.0">
              <p:embed/>
            </p:oleObj>
          </a:graphicData>
        </a:graphic>
      </p:graphicFrame>
      <p:sp>
        <p:nvSpPr>
          <p:cNvPr id="18" name="Rectangle 4">
            <a:extLst>
              <a:ext uri="{FF2B5EF4-FFF2-40B4-BE49-F238E27FC236}">
                <a16:creationId xmlns="" xmlns:a16="http://schemas.microsoft.com/office/drawing/2014/main" id="{0A4F9FED-C4DB-FF4F-B9EF-48F4FCCB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x-none"/>
          </a:p>
        </p:txBody>
      </p:sp>
      <p:graphicFrame>
        <p:nvGraphicFramePr>
          <p:cNvPr id="19" name="Object 18">
            <a:extLst>
              <a:ext uri="{FF2B5EF4-FFF2-40B4-BE49-F238E27FC236}">
                <a16:creationId xmlns="" xmlns:a16="http://schemas.microsoft.com/office/drawing/2014/main" id="{B88FF72B-6D97-A14F-88B5-8FE9ABE647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96670520"/>
              </p:ext>
            </p:extLst>
          </p:nvPr>
        </p:nvGraphicFramePr>
        <p:xfrm>
          <a:off x="9345950" y="4919028"/>
          <a:ext cx="2420352" cy="1017905"/>
        </p:xfrm>
        <a:graphic>
          <a:graphicData uri="http://schemas.openxmlformats.org/presentationml/2006/ole">
            <p:oleObj spid="_x0000_s1040" r:id="rId4" imgW="4074160" imgH="1714500" progId="ChemDraw.Document.6.0">
              <p:embed/>
            </p:oleObj>
          </a:graphicData>
        </a:graphic>
      </p:graphicFrame>
      <p:cxnSp>
        <p:nvCxnSpPr>
          <p:cNvPr id="24" name="Line 143">
            <a:extLst>
              <a:ext uri="{FF2B5EF4-FFF2-40B4-BE49-F238E27FC236}">
                <a16:creationId xmlns="" xmlns:a16="http://schemas.microsoft.com/office/drawing/2014/main" id="{20B1B1A9-32DC-AD4A-A72A-9FBE7A5ACAE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8856042" y="5238323"/>
            <a:ext cx="423047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5" name="Line 145">
            <a:extLst>
              <a:ext uri="{FF2B5EF4-FFF2-40B4-BE49-F238E27FC236}">
                <a16:creationId xmlns="" xmlns:a16="http://schemas.microsoft.com/office/drawing/2014/main" id="{37BD9B6F-D979-4C4D-8841-BBA63FBF9642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9063774" y="3703873"/>
            <a:ext cx="0" cy="1532001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33" name="Title 1">
            <a:extLst>
              <a:ext uri="{FF2B5EF4-FFF2-40B4-BE49-F238E27FC236}">
                <a16:creationId xmlns="" xmlns:a16="http://schemas.microsoft.com/office/drawing/2014/main" id="{FCC43DED-1B15-2A4F-88A7-43DDDB928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uk-UA" dirty="0"/>
              <a:t>Синтез Органічних </a:t>
            </a:r>
            <a:r>
              <a:rPr lang="uk-UA" dirty="0" smtClean="0"/>
              <a:t>Сполук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793378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59E9F0-57D7-8A44-8228-96522D96137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79781" y="3069174"/>
            <a:ext cx="5028564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 одержання розроблені та описані у оригінальній чи монографічній літератури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AutoShape 57">
            <a:extLst>
              <a:ext uri="{FF2B5EF4-FFF2-40B4-BE49-F238E27FC236}">
                <a16:creationId xmlns="" xmlns:a16="http://schemas.microsoft.com/office/drawing/2014/main" id="{0A6B051E-B8AD-DE40-BBB8-C680FD62DA8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780914" y="1718632"/>
            <a:ext cx="228600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Цільовий продукт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A95759C9-C226-5C4F-B006-009872C28CD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267450" y="3069174"/>
            <a:ext cx="5086348" cy="9313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У більшості випадків для одержання невідомого препарату можна використовувати способи, що розроблені та використовуються при синтезі близьких за структурами сполук, тобто використовувати принцип аналогії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59">
            <a:extLst>
              <a:ext uri="{FF2B5EF4-FFF2-40B4-BE49-F238E27FC236}">
                <a16:creationId xmlns="" xmlns:a16="http://schemas.microsoft.com/office/drawing/2014/main" id="{DFEC3D04-5FA7-4147-B6F8-7976AD40996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838200" y="2374911"/>
            <a:ext cx="4970144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Сполука відома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AutoShape 60">
            <a:extLst>
              <a:ext uri="{FF2B5EF4-FFF2-40B4-BE49-F238E27FC236}">
                <a16:creationId xmlns="" xmlns:a16="http://schemas.microsoft.com/office/drawing/2014/main" id="{20CD3080-B57C-E04F-A6FA-AE6C5D92A21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268087" y="2370680"/>
            <a:ext cx="5085074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Сполука не описана у літературі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Line 62">
            <a:extLst>
              <a:ext uri="{FF2B5EF4-FFF2-40B4-BE49-F238E27FC236}">
                <a16:creationId xmlns="" xmlns:a16="http://schemas.microsoft.com/office/drawing/2014/main" id="{D715D27D-F66C-1A4C-A411-091B24B4889A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5080069" y="2175832"/>
            <a:ext cx="728277" cy="182153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2" name="Line 63">
            <a:extLst>
              <a:ext uri="{FF2B5EF4-FFF2-40B4-BE49-F238E27FC236}">
                <a16:creationId xmlns="" xmlns:a16="http://schemas.microsoft.com/office/drawing/2014/main" id="{0D1B7BDE-BA72-6B40-AEAF-2179D7B157A5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038214" y="2175832"/>
            <a:ext cx="682075" cy="17059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3" name="Line 64">
            <a:extLst>
              <a:ext uri="{FF2B5EF4-FFF2-40B4-BE49-F238E27FC236}">
                <a16:creationId xmlns="" xmlns:a16="http://schemas.microsoft.com/office/drawing/2014/main" id="{EF628B27-C559-9242-B0C8-72423B841010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548749" y="2840574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65">
            <a:extLst>
              <a:ext uri="{FF2B5EF4-FFF2-40B4-BE49-F238E27FC236}">
                <a16:creationId xmlns="" xmlns:a16="http://schemas.microsoft.com/office/drawing/2014/main" id="{C632E931-8F18-094F-A58D-8FC90F1F22A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753350" y="2827880"/>
            <a:ext cx="0" cy="23283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BCA509D7-2F56-7344-A258-07DF651BD22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81051" y="4000500"/>
            <a:ext cx="5027294" cy="172138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Задача полягає у пошуку усіх відомих методик синтезу, критичному аналізі їх та вибору оптимальної, з урахуванням доступності сировини, наявності необхідного обладнання, витрат часу та з урахуванням охорони праці.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Найбільш придатним є метод, який передбачає використання доступної сировини, високий вихід продукту реакції, найменші енергетичні та трудові витрати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0A05C42F-DF2E-3F4F-A6B2-07544E35D916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781051" y="6057900"/>
            <a:ext cx="10571477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Синтез багатьох органічних сполук описаний у керівництвах з препаративної органічної хімії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7" name="Line 68">
            <a:extLst>
              <a:ext uri="{FF2B5EF4-FFF2-40B4-BE49-F238E27FC236}">
                <a16:creationId xmlns="" xmlns:a16="http://schemas.microsoft.com/office/drawing/2014/main" id="{B573529B-A9DA-2B47-8BE7-52DF272BBAC9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550532" y="3771900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8" name="Line 69">
            <a:extLst>
              <a:ext uri="{FF2B5EF4-FFF2-40B4-BE49-F238E27FC236}">
                <a16:creationId xmlns="" xmlns:a16="http://schemas.microsoft.com/office/drawing/2014/main" id="{7CEEF2C6-E806-9F48-9788-4645492F405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4552950" y="5721886"/>
            <a:ext cx="0" cy="33601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70">
            <a:extLst>
              <a:ext uri="{FF2B5EF4-FFF2-40B4-BE49-F238E27FC236}">
                <a16:creationId xmlns="" xmlns:a16="http://schemas.microsoft.com/office/drawing/2014/main" id="{151BAB07-4CF3-7440-AA0E-17B2725956AD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753350" y="4000500"/>
            <a:ext cx="635" cy="2057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6" name="Title 1">
            <a:extLst>
              <a:ext uri="{FF2B5EF4-FFF2-40B4-BE49-F238E27FC236}">
                <a16:creationId xmlns="" xmlns:a16="http://schemas.microsoft.com/office/drawing/2014/main" id="{FED37E96-02F1-2A4E-A5E6-AC51CBE11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uk-UA" dirty="0"/>
              <a:t>Синтез Органічних </a:t>
            </a:r>
            <a:r>
              <a:rPr lang="uk-UA" dirty="0" smtClean="0"/>
              <a:t>Сполук</a:t>
            </a:r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2533284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44A838-8A82-E94C-A517-94C60C4BC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Стратегія Синтезу</a:t>
            </a:r>
            <a:endParaRPr lang="x-none" dirty="0"/>
          </a:p>
        </p:txBody>
      </p:sp>
      <p:sp>
        <p:nvSpPr>
          <p:cNvPr id="5" name="AutoShape 74">
            <a:extLst>
              <a:ext uri="{FF2B5EF4-FFF2-40B4-BE49-F238E27FC236}">
                <a16:creationId xmlns="" xmlns:a16="http://schemas.microsoft.com/office/drawing/2014/main" id="{D3441F13-A0F4-6E4F-93CA-347C667F85A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953000" y="1736786"/>
            <a:ext cx="228600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Планування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AutoShape 75">
            <a:extLst>
              <a:ext uri="{FF2B5EF4-FFF2-40B4-BE49-F238E27FC236}">
                <a16:creationId xmlns="" xmlns:a16="http://schemas.microsoft.com/office/drawing/2014/main" id="{CE2B8BD6-1425-EC45-B3AB-BBB4940DEED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2109148" y="2555991"/>
            <a:ext cx="7973704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Загальні рекомендації при складанні плану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AutoShape 76">
            <a:extLst>
              <a:ext uri="{FF2B5EF4-FFF2-40B4-BE49-F238E27FC236}">
                <a16:creationId xmlns="" xmlns:a16="http://schemas.microsoft.com/office/drawing/2014/main" id="{7969D00C-7CA5-4240-8C31-271B1FD3176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40726" y="3384435"/>
            <a:ext cx="3366699" cy="5715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Цілісний розгляд структури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AutoShape 77">
            <a:extLst>
              <a:ext uri="{FF2B5EF4-FFF2-40B4-BE49-F238E27FC236}">
                <a16:creationId xmlns="" xmlns:a16="http://schemas.microsoft.com/office/drawing/2014/main" id="{9D2A0966-4C2B-C146-96D9-13571316B3F9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414310" y="3384435"/>
            <a:ext cx="3369239" cy="5715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Вибір стратегічної реакції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" name="AutoShape 78">
            <a:extLst>
              <a:ext uri="{FF2B5EF4-FFF2-40B4-BE49-F238E27FC236}">
                <a16:creationId xmlns="" xmlns:a16="http://schemas.microsoft.com/office/drawing/2014/main" id="{B013593F-51E0-574A-B7D3-33F5443CF49B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8385210" y="3375196"/>
            <a:ext cx="3371216" cy="5715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Вибір стратегічного зв’язку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1" name="Line 80">
            <a:extLst>
              <a:ext uri="{FF2B5EF4-FFF2-40B4-BE49-F238E27FC236}">
                <a16:creationId xmlns="" xmlns:a16="http://schemas.microsoft.com/office/drawing/2014/main" id="{96C833FA-0704-5842-B379-5F7F8243C62B}"/>
              </a:ext>
            </a:extLst>
          </p:cNvPr>
          <p:cNvCxnSpPr>
            <a:cxnSpLocks noRot="1" noChangeAspect="1" noEditPoints="1" noChangeArrowheads="1" noChangeShapeType="1"/>
            <a:endCxn id="6" idx="0"/>
          </p:cNvCxnSpPr>
          <p:nvPr/>
        </p:nvCxnSpPr>
        <p:spPr bwMode="auto">
          <a:xfrm>
            <a:off x="6096000" y="2193986"/>
            <a:ext cx="0" cy="36200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83">
            <a:extLst>
              <a:ext uri="{FF2B5EF4-FFF2-40B4-BE49-F238E27FC236}">
                <a16:creationId xmlns="" xmlns:a16="http://schemas.microsoft.com/office/drawing/2014/main" id="{8157C85C-ED4E-1B4C-B56A-D2927567362E}"/>
              </a:ext>
            </a:extLst>
          </p:cNvPr>
          <p:cNvCxnSpPr>
            <a:cxnSpLocks noRot="1" noChangeAspect="1" noEditPoints="1" noChangeArrowheads="1" noChangeShapeType="1"/>
            <a:endCxn id="17" idx="0"/>
          </p:cNvCxnSpPr>
          <p:nvPr/>
        </p:nvCxnSpPr>
        <p:spPr bwMode="auto">
          <a:xfrm>
            <a:off x="2122927" y="3946696"/>
            <a:ext cx="2455" cy="38048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84">
            <a:extLst>
              <a:ext uri="{FF2B5EF4-FFF2-40B4-BE49-F238E27FC236}">
                <a16:creationId xmlns="" xmlns:a16="http://schemas.microsoft.com/office/drawing/2014/main" id="{01A90611-EFE5-7F4D-BBC9-F379218F11D1}"/>
              </a:ext>
            </a:extLst>
          </p:cNvPr>
          <p:cNvCxnSpPr>
            <a:cxnSpLocks noRot="1" noChangeAspect="1" noEditPoints="1" noChangeArrowheads="1" noChangeShapeType="1"/>
            <a:endCxn id="18" idx="0"/>
          </p:cNvCxnSpPr>
          <p:nvPr/>
        </p:nvCxnSpPr>
        <p:spPr bwMode="auto">
          <a:xfrm>
            <a:off x="6096000" y="3946696"/>
            <a:ext cx="2576" cy="3671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F0D0733A-1B11-0B46-A086-D46977581E9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40726" y="4327179"/>
            <a:ext cx="3369311" cy="22909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6695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Розчленити загальну проблему на ряд підпроблем та виділити серед останніх основну, </a:t>
            </a: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стратегічну.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Ця стратегічна проблема визначає принципіально можливі підходи до складання плану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C3BDEDC0-7F3A-C44E-BF0E-B1BDAC04A221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412968" y="4313809"/>
            <a:ext cx="3371216" cy="23043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Стратегічна реакція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– реакція (або зв’язана послідовність реакцій), яка забезпечує збирання стратегічного ядра структури молекули, тобто дозволяє розв’язати стратегічну проблему.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Вибір стратегічної реакції автоматично диктує усю композицію та деталі схеми ретросинтетичного аналізу. Стратегічна реакція повинна забезпечувати максимальну конвергентність схеми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BD40E9D9-5763-EA40-9CE4-435074B0C9E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8385210" y="4289422"/>
            <a:ext cx="3371216" cy="232875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6695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Вибір стратегічного зв’язку необхідно використовувати в тому випадку, коли аналіз структури не дозволяє знайти ефективну стратегічну реакцію і тому приходиться вести послідовну розборку структури по окремим зв’язкам, з яких перша за ретросинтетичною схемою є стратегічною, так як вибір цього зв’язку визначає усі наступні зв’язки ретросинтетичного аналізу, тобто в кінцевому рахунку стратегію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21" name="Line 90">
            <a:extLst>
              <a:ext uri="{FF2B5EF4-FFF2-40B4-BE49-F238E27FC236}">
                <a16:creationId xmlns="" xmlns:a16="http://schemas.microsoft.com/office/drawing/2014/main" id="{AD97C2F0-188E-9B4D-842A-F296684C6F86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10096631" y="3932123"/>
            <a:ext cx="0" cy="35729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="" xmlns:p14="http://schemas.microsoft.com/office/powerpoint/2010/main" val="546018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93">
            <a:extLst>
              <a:ext uri="{FF2B5EF4-FFF2-40B4-BE49-F238E27FC236}">
                <a16:creationId xmlns="" xmlns:a16="http://schemas.microsoft.com/office/drawing/2014/main" id="{488C85A6-2CB2-DF4F-A025-65C673D136E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304314" y="2094582"/>
            <a:ext cx="3887470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Деякі критерії вибору стратегічного зв’язку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B5188138-0A19-8C4A-82A5-BF7BBABC27F3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304314" y="2780382"/>
            <a:ext cx="5487035" cy="18246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Треба вибирати зв’язок, розрив якого приводить до максимально можливого спрощення структури.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Результатом розробки стратегічного зв’язку повинний бути вихід до синтонів, що легко розпізнати.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 Необхідно враховувати, що в будь-якій структурі є нестратегічні зв’язки, які легко</a:t>
            </a:r>
            <a:r>
              <a:rPr lang="uk-UA" sz="11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вгадати “з першого погляду”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9" name="Line 98">
            <a:extLst>
              <a:ext uri="{FF2B5EF4-FFF2-40B4-BE49-F238E27FC236}">
                <a16:creationId xmlns="" xmlns:a16="http://schemas.microsoft.com/office/drawing/2014/main" id="{6C6A9C90-8265-CE46-9B09-F840F45BDB0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7904514" y="2551782"/>
            <a:ext cx="127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0" name="Line 99">
            <a:extLst>
              <a:ext uri="{FF2B5EF4-FFF2-40B4-BE49-F238E27FC236}">
                <a16:creationId xmlns="" xmlns:a16="http://schemas.microsoft.com/office/drawing/2014/main" id="{5EB857AD-46CB-5F40-A9D2-3133E55523AA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100392" y="2551782"/>
            <a:ext cx="190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1" name="AutoShape 100">
            <a:extLst>
              <a:ext uri="{FF2B5EF4-FFF2-40B4-BE49-F238E27FC236}">
                <a16:creationId xmlns="" xmlns:a16="http://schemas.microsoft.com/office/drawing/2014/main" id="{A1810F5E-E013-764E-87C1-E08B67A2097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00192" y="2094582"/>
            <a:ext cx="3888740" cy="457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2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Первинна ретросинтетична обробка структури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AutoShape 102">
            <a:extLst>
              <a:ext uri="{FF2B5EF4-FFF2-40B4-BE49-F238E27FC236}">
                <a16:creationId xmlns="" xmlns:a16="http://schemas.microsoft.com/office/drawing/2014/main" id="{9D28DB3B-50F2-A445-B0F0-9A08A5FADA20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479165" y="608881"/>
            <a:ext cx="2286635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Планування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AutoShape 103">
            <a:extLst>
              <a:ext uri="{FF2B5EF4-FFF2-40B4-BE49-F238E27FC236}">
                <a16:creationId xmlns="" xmlns:a16="http://schemas.microsoft.com/office/drawing/2014/main" id="{65DFD97B-5961-974A-8B9D-6125E148CE7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243392" y="1287797"/>
            <a:ext cx="5487670" cy="4572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Загальні рекомендації при складанні плану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B487D389-ED3E-4D4C-83A6-236ECAD49F47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00192" y="2780382"/>
            <a:ext cx="548767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6695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Задача 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– модифікувати цільову структуру таким чином, щоб після цього її можна було зібрати за допомогою вибраної стратегічної реакції або шляхом замикання стратегічного зв’язку 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CE730A6C-EBB5-4C4F-B2F6-7D8054E32A65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500192" y="3694782"/>
            <a:ext cx="5487035" cy="182466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Первинна модифікація може вимагати додавання у схему синтезу декількох додаткових стадій, необхідних для вилучення введеної “зайвої” функції, однак сумарний виграш подібної стратегії буде визначатися в першу чергу високою ефективністю стратегічної реакції.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Суттєву частину попередньої обробки цільової структури складає відокремлення всього того, що не є обов’язковим для розробки стратегічного плану і може бути введено в структуру, яка синтезується на заключних етапах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07DEBDCC-DAEE-D84A-8AF9-E5FDDF4EE664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499557" y="5752182"/>
            <a:ext cx="548767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Кінцевим результатом таких спрощуючих операцій є виділення стратегічного ядра молекули, тобто фрагмента, збирання якого складає стратегічну проблему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8" name="Line 107">
            <a:extLst>
              <a:ext uri="{FF2B5EF4-FFF2-40B4-BE49-F238E27FC236}">
                <a16:creationId xmlns="" xmlns:a16="http://schemas.microsoft.com/office/drawing/2014/main" id="{BB8828D6-123E-FA43-9311-59B9E067BED3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100392" y="3466182"/>
            <a:ext cx="63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9" name="Line 108">
            <a:extLst>
              <a:ext uri="{FF2B5EF4-FFF2-40B4-BE49-F238E27FC236}">
                <a16:creationId xmlns="" xmlns:a16="http://schemas.microsoft.com/office/drawing/2014/main" id="{BF78D619-79BA-3843-A012-2FC0FF494512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2099757" y="5512566"/>
            <a:ext cx="635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1" name="Line 110">
            <a:extLst>
              <a:ext uri="{FF2B5EF4-FFF2-40B4-BE49-F238E27FC236}">
                <a16:creationId xmlns="" xmlns:a16="http://schemas.microsoft.com/office/drawing/2014/main" id="{00E9656D-253E-8B42-9D64-3FCCDDB292B9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5622483" y="1059197"/>
            <a:ext cx="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3" name="Line 99">
            <a:extLst>
              <a:ext uri="{FF2B5EF4-FFF2-40B4-BE49-F238E27FC236}">
                <a16:creationId xmlns="" xmlns:a16="http://schemas.microsoft.com/office/drawing/2014/main" id="{316FE503-DBA9-8D45-ACDA-F7289DE04C2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3400451" y="1744997"/>
            <a:ext cx="0" cy="34958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6" name="Line 98">
            <a:extLst>
              <a:ext uri="{FF2B5EF4-FFF2-40B4-BE49-F238E27FC236}">
                <a16:creationId xmlns="" xmlns:a16="http://schemas.microsoft.com/office/drawing/2014/main" id="{D7AFB295-A8A8-6345-9875-477F9A063616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8574707" y="1756731"/>
            <a:ext cx="0" cy="337851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="" xmlns:p14="http://schemas.microsoft.com/office/powerpoint/2010/main" val="124390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ECA1C7-8001-EA47-9FC4-065CAFCF7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/>
              <a:t>Компю’ютерний</a:t>
            </a:r>
            <a:r>
              <a:rPr lang="uk-UA" dirty="0"/>
              <a:t> Синтез</a:t>
            </a:r>
            <a:endParaRPr lang="x-none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DF15B57-6C04-2F42-9946-92DB1C1E0F1F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295967" y="1771650"/>
            <a:ext cx="5600065" cy="1257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Комп’ютерний синтез – 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область хемоінформатики, яка охоплює методи, алгоритми та комп’ютерні програми, що їх реалізують, і які допомагають хіміку у плануванні синтезу органічних сполук, прогнозуванні результатів і дизайні нових типів органічних реакцій на основі узагальнення даних про відомі синтетичні перетворення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761F739-7BDD-314D-B537-8B8AB99720CE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295967" y="3486150"/>
            <a:ext cx="5600065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indent="228600" algn="just">
              <a:lnSpc>
                <a:spcPct val="115000"/>
              </a:lnSpc>
              <a:spcAft>
                <a:spcPts val="1000"/>
              </a:spcAft>
            </a:pPr>
            <a:r>
              <a:rPr lang="uk-UA" sz="12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Комп’ютерний синтез – </a:t>
            </a:r>
            <a:r>
              <a: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проведення за допомогою комп’ютера ретросинтетичного аналізу з метою формування оптимальної схеми синтезу заданої хімічної сполуки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8" name="Line 120">
            <a:extLst>
              <a:ext uri="{FF2B5EF4-FFF2-40B4-BE49-F238E27FC236}">
                <a16:creationId xmlns="" xmlns:a16="http://schemas.microsoft.com/office/drawing/2014/main" id="{9FE75F77-D874-0542-B3B0-953390F0A98D}"/>
              </a:ext>
            </a:extLst>
          </p:cNvPr>
          <p:cNvCxnSpPr>
            <a:cxnSpLocks noRot="1" noChangeAspect="1" noEditPoints="1" noChangeArrowheads="1" noChangeShapeType="1"/>
            <a:stCxn id="5" idx="2"/>
          </p:cNvCxnSpPr>
          <p:nvPr/>
        </p:nvCxnSpPr>
        <p:spPr bwMode="auto">
          <a:xfrm>
            <a:off x="6096000" y="3028950"/>
            <a:ext cx="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9" name="AutoShape 121">
            <a:extLst>
              <a:ext uri="{FF2B5EF4-FFF2-40B4-BE49-F238E27FC236}">
                <a16:creationId xmlns="" xmlns:a16="http://schemas.microsoft.com/office/drawing/2014/main" id="{1E5CC409-1545-2142-9472-12F5A8C4CB2D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295967" y="4514850"/>
            <a:ext cx="22860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Емпіричний підхід до комп’ютерного синтезу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" name="AutoShape 122">
            <a:extLst>
              <a:ext uri="{FF2B5EF4-FFF2-40B4-BE49-F238E27FC236}">
                <a16:creationId xmlns="" xmlns:a16="http://schemas.microsoft.com/office/drawing/2014/main" id="{13A30771-AA26-F045-9034-19733D087A7A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3523932" y="5657850"/>
            <a:ext cx="22860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Синтез “Уперед”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AutoShape 123">
            <a:extLst>
              <a:ext uri="{FF2B5EF4-FFF2-40B4-BE49-F238E27FC236}">
                <a16:creationId xmlns="" xmlns:a16="http://schemas.microsoft.com/office/drawing/2014/main" id="{698E8565-BC92-B74D-A0CC-F0081514BDE8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267767" y="5657850"/>
            <a:ext cx="22860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Дизайн нових типів органічних реакцій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AutoShape 124">
            <a:extLst>
              <a:ext uri="{FF2B5EF4-FFF2-40B4-BE49-F238E27FC236}">
                <a16:creationId xmlns="" xmlns:a16="http://schemas.microsoft.com/office/drawing/2014/main" id="{32459028-5554-8740-94B5-F2DA3040D2F2}"/>
              </a:ext>
            </a:extLst>
          </p:cNvPr>
          <p:cNvSpPr>
            <a:spLocks noRot="1" noChangeAspect="1" noEditPoints="1" noChangeArrowheads="1" noChangeShapeType="1" noTextEdit="1"/>
          </p:cNvSpPr>
          <p:nvPr/>
        </p:nvSpPr>
        <p:spPr bwMode="auto">
          <a:xfrm>
            <a:off x="6610032" y="4514850"/>
            <a:ext cx="2286000" cy="685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 cmpd="dbl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1400" b="1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Неемпіричний комп’ютерний синтез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1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x-none" sz="110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3" name="Line 125">
            <a:extLst>
              <a:ext uri="{FF2B5EF4-FFF2-40B4-BE49-F238E27FC236}">
                <a16:creationId xmlns="" xmlns:a16="http://schemas.microsoft.com/office/drawing/2014/main" id="{714DB85C-64CC-AA4B-9858-24A8A85BFF24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4552632" y="4171950"/>
            <a:ext cx="1028700" cy="342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4" name="Line 126">
            <a:extLst>
              <a:ext uri="{FF2B5EF4-FFF2-40B4-BE49-F238E27FC236}">
                <a16:creationId xmlns="" xmlns:a16="http://schemas.microsoft.com/office/drawing/2014/main" id="{56BE76E4-E743-5D41-96BF-A980869D249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610032" y="4171950"/>
            <a:ext cx="915035" cy="342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5" name="Line 127">
            <a:extLst>
              <a:ext uri="{FF2B5EF4-FFF2-40B4-BE49-F238E27FC236}">
                <a16:creationId xmlns="" xmlns:a16="http://schemas.microsoft.com/office/drawing/2014/main" id="{6427B53B-F484-9840-B6A0-8E84A24A523E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 flipH="1">
            <a:off x="5581967" y="4171950"/>
            <a:ext cx="342265" cy="1485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16" name="Line 128">
            <a:extLst>
              <a:ext uri="{FF2B5EF4-FFF2-40B4-BE49-F238E27FC236}">
                <a16:creationId xmlns="" xmlns:a16="http://schemas.microsoft.com/office/drawing/2014/main" id="{314F2C18-1E23-C741-991E-DFE960112BF5}"/>
              </a:ext>
            </a:extLst>
          </p:cNvPr>
          <p:cNvCxnSpPr>
            <a:cxnSpLocks noRot="1" noChangeAspect="1" noEditPoints="1" noChangeArrowheads="1" noChangeShapeType="1"/>
          </p:cNvCxnSpPr>
          <p:nvPr/>
        </p:nvCxnSpPr>
        <p:spPr bwMode="auto">
          <a:xfrm>
            <a:off x="6267767" y="4171950"/>
            <a:ext cx="342265" cy="14859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="" xmlns:p14="http://schemas.microsoft.com/office/powerpoint/2010/main" val="216469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C905778D-6D6A-4F45-B6E3-C576EA298037}" vid="{7D5D57E1-427C-8441-8873-2ED86A6E26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1109</Words>
  <Application>Microsoft Macintosh PowerPoint</Application>
  <PresentationFormat>Произвольный</PresentationFormat>
  <Paragraphs>109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Office Theme</vt:lpstr>
      <vt:lpstr>CS ChemDraw Drawing</vt:lpstr>
      <vt:lpstr>Від будови до синтезу органічних сполук</vt:lpstr>
      <vt:lpstr>Мета та Завдання Курсу</vt:lpstr>
      <vt:lpstr>Синтез Органічних Сполук</vt:lpstr>
      <vt:lpstr>Синтез Органічних Сполук</vt:lpstr>
      <vt:lpstr>Синтез Органічних Сполук</vt:lpstr>
      <vt:lpstr>Синтез Органічних Сполук</vt:lpstr>
      <vt:lpstr>Стратегія Синтезу</vt:lpstr>
      <vt:lpstr>Слайд 8</vt:lpstr>
      <vt:lpstr>Компю’ютерний Синтез</vt:lpstr>
      <vt:lpstr>Слайд 10</vt:lpstr>
      <vt:lpstr>Асиметричний Синтез</vt:lpstr>
      <vt:lpstr>Захист характеристичних груп у процесі синтезу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Органічного Синтезу</dc:title>
  <dc:creator>Daniel Rechitsky</dc:creator>
  <cp:lastModifiedBy>Александр</cp:lastModifiedBy>
  <cp:revision>10</cp:revision>
  <dcterms:created xsi:type="dcterms:W3CDTF">2020-07-18T19:18:29Z</dcterms:created>
  <dcterms:modified xsi:type="dcterms:W3CDTF">2021-03-12T20:44:38Z</dcterms:modified>
</cp:coreProperties>
</file>